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355" r:id="rId3"/>
    <p:sldId id="354" r:id="rId4"/>
    <p:sldId id="357" r:id="rId5"/>
    <p:sldId id="358" r:id="rId6"/>
    <p:sldId id="362" r:id="rId7"/>
    <p:sldId id="363" r:id="rId8"/>
    <p:sldId id="361" r:id="rId9"/>
    <p:sldId id="359" r:id="rId10"/>
    <p:sldId id="33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CB5-4978-406A-B73E-F5CF595A971C}">
          <p14:sldIdLst>
            <p14:sldId id="258"/>
            <p14:sldId id="355"/>
            <p14:sldId id="354"/>
            <p14:sldId id="357"/>
            <p14:sldId id="358"/>
            <p14:sldId id="362"/>
            <p14:sldId id="363"/>
            <p14:sldId id="361"/>
            <p14:sldId id="359"/>
            <p14:sldId id="3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99"/>
    <a:srgbClr val="0033CC"/>
    <a:srgbClr val="0066CC"/>
    <a:srgbClr val="0099FF"/>
    <a:srgbClr val="339933"/>
    <a:srgbClr val="008000"/>
    <a:srgbClr val="FFFF66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E5E8-523C-4706-A787-F2AD2A9DF58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0B4-9B8B-46EC-A6A4-0355DF12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google.ru/url?sa=i&amp;rct=j&amp;q=&amp;esrc=s&amp;frm=1&amp;source=images&amp;cd=&amp;cad=rja&amp;docid=5fEhfMl5vJGwZM&amp;tbnid=7qlajQu0JAiamM:&amp;ved=0CAUQjRw&amp;url=http://www.nasledie-rus.ru/red_port/pics/ex02-pictures.php?picture=bu30&amp;ei=sY3-Uq38N6Su4ASgg4HQDg&amp;psig=AFQjCNGi9oOwuruLbl1jkuBQlHjD2kB76Q&amp;ust=1392500481149738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hyperlink" Target="//upload.wikimedia.org/wikipedia/commons/c/cb/Kruzenshtern_I_F.jpg" TargetMode="External"/><Relationship Id="rId12" Type="http://schemas.openxmlformats.org/officeDocument/2006/relationships/hyperlink" Target="http://www.google.ru/url?sa=i&amp;rct=j&amp;q=&amp;esrc=s&amp;frm=1&amp;source=images&amp;cd=&amp;cad=rja&amp;docid=Xy7CgLKridGn1M&amp;tbnid=EgjInm7LtFQBCM:&amp;ved=0CAUQjRw&amp;url=http://900igr.net/prezentatsii/geografija/Puteshestvenniki-2/003-Nadezhda-i-Neva.html&amp;ei=daL-UoSVJbD34QSeoYHgBw&amp;psig=AFQjCNGUHEeyUux9MRJyMGbdSdc7ZyZsNw&amp;ust=139250515104981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microsoft.com/office/2007/relationships/hdphoto" Target="../media/hdphoto1.wdp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//upload.wikimedia.org/wikipedia/commons/d/d3/Yuriy_Lisyansky_portrait_by_Vladimir_Borovikovsky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hyperlink" Target="//upload.wikimedia.org/wikipedia/commons/2/2c/Location_Antarctica.svg" TargetMode="External"/><Relationship Id="rId2" Type="http://schemas.openxmlformats.org/officeDocument/2006/relationships/hyperlink" Target="//upload.wikimedia.org/wikipedia/commons/7/7c/Underwater_mcmurdo_soun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//upload.wikimedia.org/wikipedia/commons/7/70/Ev._Bernardsky._Pulkovo_Observatory_in_1855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5/5e/Euclidian_and_non_euclidian_geometry.pn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//upload.wikimedia.org/wikipedia/commons/a/a9/Kazan_University,_1832.jpg" TargetMode="External"/><Relationship Id="rId9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d/df/Aniline-3D-vdW.png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5.png"/><Relationship Id="rId5" Type="http://schemas.openxmlformats.org/officeDocument/2006/relationships/image" Target="../media/image31.jpeg"/><Relationship Id="rId10" Type="http://schemas.openxmlformats.org/officeDocument/2006/relationships/hyperlink" Target="//upload.wikimedia.org/wikipedia/commons/f/fe/Aniline.svg" TargetMode="External"/><Relationship Id="rId4" Type="http://schemas.openxmlformats.org/officeDocument/2006/relationships/hyperlink" Target="//upload.wikimedia.org/wikipedia/commons/4/43/Ilya_Repin_Portrait_of_the_Surgeon_Nikolay_Pirogov_1881.jpg" TargetMode="External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hyperlink" Target="//upload.wikimedia.org/wikipedia/commons/1/1a/Moritz_Hermann_von_Jacobi_1856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d/%D0%9C%D0%B0%D0%BA%D0%B5%D1%82_%D0%BF%D0%B0%D1%80%D0%BE%D1%85%D0%BE%D0%B4%D0%BD%D0%BE%D0%B3%D0%BE_%D0%B4%D0%B8%D0%BB%D0%B8%D0%B6%D0%B0%D0%BD%D1%81%D0%B0_%D0%A7%D0%B5%D1%80%D0%B5%D0%BF%D0%B0%D0%BD%D0%BE%D0%B2%D1%8B%D1%85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artleo.com/pic/201108/1600x1200/artleo.com-4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"/>
            <a:ext cx="9144000" cy="68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esveter.ru/images/tours_in/Antarktida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"/>
            <a:ext cx="8458200" cy="586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677686"/>
            <a:ext cx="9144000" cy="1180313"/>
          </a:xfr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endParaRPr lang="ru-RU" sz="14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  <a:p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Развитие науки в России в первой половине </a:t>
            </a:r>
            <a:r>
              <a:rPr lang="en-US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XIX </a:t>
            </a: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в.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sp>
        <p:nvSpPr>
          <p:cNvPr id="3" name="AutoShape 4" descr="https://apf37.mail.ru/cgi-bin/readmsg/006.JPG?id=13891929210000000721%3B0%3B5&amp;exif=1&amp;bs=2410242&amp;bl=772130&amp;ct=image%2Fjpeg&amp;cn=006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www.google.ru/url?sa=i&amp;source=imgres&amp;cd=&amp;docid=BM-gq7726Gvz-M&amp;tbnid=_9qsjPevzYxodM&amp;ved=0CAcQjBw&amp;url=http%3A%2F%2Fwww.sosna.ru%2Fplitka%2Fimages%2F187c80a15d90f2dd1e9ed28c01b16e915047.jpg&amp;ei=6Dj7UqOcKqTj4wSloYHIBA&amp;psig=AFQjCNF04dkZ3PhPGlkEuVuagBouGnNgFA&amp;ust=139228221672831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5" descr="http://www.google.ru/url?sa=i&amp;source=imgres&amp;cd=&amp;docid=yqogYeedxr7K6M&amp;tbnid=3A-etQEoEY9THM&amp;ved=0CAcQjBw&amp;url=http%3A%2F%2Fdic.academic.ru%2Fpictures%2Fes%2F276080.jpg&amp;ei=ajv7Uu-DA4zN4QSFyoDwAw&amp;psig=AFQjCNHuyByBJs33EPrIULjRnpiyat3UqA&amp;ust=1392282858086791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cv01.twirpx.net/0292/0292917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1"/>
          <a:stretch/>
        </p:blipFill>
        <p:spPr bwMode="auto">
          <a:xfrm>
            <a:off x="6128144" y="151334"/>
            <a:ext cx="3005140" cy="36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asledie-rus.ru/img/red_port/0002/bu3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212976"/>
            <a:ext cx="4762500" cy="31813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3mlntcv38ck9k.cloudfront.net/content/article_image/302/48ff76c7afef6057c7e8820981ce4467.jp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90" y="3106520"/>
            <a:ext cx="5119994" cy="313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nav96.ru/uploads/posts/2012-02/1330276370_9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" y="611932"/>
            <a:ext cx="9133200" cy="62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5432" y="1"/>
            <a:ext cx="9144000" cy="620687"/>
          </a:xfrm>
          <a:prstGeom prst="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Домашнее задание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021" y="5291078"/>
            <a:ext cx="9117980" cy="1569660"/>
          </a:xfrm>
          <a:prstGeom prst="rect">
            <a:avLst/>
          </a:prstGeom>
          <a:solidFill>
            <a:srgbClr val="CCFFCC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– §64 («Образование и наука в первой половине </a:t>
            </a:r>
            <a:r>
              <a:rPr lang="en-US" sz="2200" dirty="0" smtClean="0">
                <a:solidFill>
                  <a:schemeClr val="bg1"/>
                </a:solidFill>
              </a:rPr>
              <a:t>XIX </a:t>
            </a:r>
            <a:r>
              <a:rPr lang="ru-RU" sz="2200" dirty="0" smtClean="0">
                <a:solidFill>
                  <a:schemeClr val="bg1"/>
                </a:solidFill>
              </a:rPr>
              <a:t>в.») </a:t>
            </a:r>
            <a:r>
              <a:rPr lang="ru-RU" sz="2200" dirty="0">
                <a:solidFill>
                  <a:schemeClr val="bg1"/>
                </a:solidFill>
              </a:rPr>
              <a:t>– </a:t>
            </a:r>
            <a:r>
              <a:rPr lang="ru-RU" sz="2200" dirty="0" smtClean="0">
                <a:solidFill>
                  <a:schemeClr val="bg1"/>
                </a:solidFill>
              </a:rPr>
              <a:t>устно;</a:t>
            </a:r>
          </a:p>
          <a:p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        – подготовка к зачёту по персоналиям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upload.wikimedia.org/wikipedia/commons/2/24/Earth_ge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2552700" cy="228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o6oi.ru/main.php/51864-4/Vlad_Studio_0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4428991" y="921987"/>
            <a:ext cx="2591281" cy="921721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r>
              <a:rPr lang="ru-RU" sz="1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русское кругосветное плавание</a:t>
            </a:r>
            <a:endParaRPr lang="ru-RU" sz="1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886812" y="5517232"/>
            <a:ext cx="3852045" cy="504056"/>
          </a:xfrm>
          <a:prstGeom prst="rect">
            <a:avLst/>
          </a:prstGeom>
          <a:solidFill>
            <a:schemeClr val="bg2">
              <a:alpha val="60000"/>
            </a:schemeClr>
          </a:solidFill>
          <a:ln w="28575">
            <a:noFill/>
          </a:ln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люпы «Надежда» и «Нева»</a:t>
            </a:r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http://www.hrono.ru/statii/2010/nadezhda_ne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29" y="4910866"/>
            <a:ext cx="2865044" cy="165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cientificrussia.ru/data/auto/historical/preview-kruzenshtern_2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866"/>
            <a:ext cx="3178399" cy="180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usizn.ru/images/geo/081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9" y="1575528"/>
            <a:ext cx="4762500" cy="23812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-108520" y="-1"/>
            <a:ext cx="9144000" cy="1180313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Развитие наук о Земле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65828" y="762844"/>
            <a:ext cx="1963163" cy="108086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1803–06 гг.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4015122" y="1129654"/>
            <a:ext cx="484632" cy="378987"/>
          </a:xfrm>
          <a:prstGeom prst="downArrow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ile:Kruzenshtern I F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4870" r="17284" b="27187"/>
          <a:stretch/>
        </p:blipFill>
        <p:spPr bwMode="auto">
          <a:xfrm>
            <a:off x="0" y="33660"/>
            <a:ext cx="3026703" cy="406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Yuriy Lisyansky portrait by Vladimir Borovikovsky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7" b="7283"/>
          <a:stretch/>
        </p:blipFill>
        <p:spPr bwMode="auto">
          <a:xfrm>
            <a:off x="6199673" y="332656"/>
            <a:ext cx="2944325" cy="385834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23245" y="3210770"/>
            <a:ext cx="2780212" cy="1960460"/>
          </a:xfrm>
          <a:prstGeom prst="rect">
            <a:avLst/>
          </a:prstGeom>
          <a:solidFill>
            <a:srgbClr val="003399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КРУЗЕНШТЕРН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Иван Фёдорович                                   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770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846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              мореплаватель,               адмирал               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281729" y="3210770"/>
            <a:ext cx="2780212" cy="1960460"/>
          </a:xfrm>
          <a:prstGeom prst="rect">
            <a:avLst/>
          </a:prstGeom>
          <a:solidFill>
            <a:srgbClr val="003399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ЛИСЯНСКИЙ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Юрий Фёдорович                                   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773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837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              мореплаватель,               капитан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ранга               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4" descr="http://blondytravel.com/wp-content/uploads/2012/01/delfiny-na-bali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2" b="37256"/>
          <a:stretch/>
        </p:blipFill>
        <p:spPr bwMode="auto">
          <a:xfrm>
            <a:off x="3256799" y="5829670"/>
            <a:ext cx="3003881" cy="102833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://900igr.net/datas/geografija/Puteshestvenniki-2/0003-003-Nadezhda-i-Neva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6" b="12653"/>
          <a:stretch/>
        </p:blipFill>
        <p:spPr bwMode="auto">
          <a:xfrm>
            <a:off x="2284996" y="3576402"/>
            <a:ext cx="4574006" cy="234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Underwater mcmurdo s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ebhistoryrussia.ru/images/123/67/lazarev-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5172" r="8852" b="22588"/>
          <a:stretch/>
        </p:blipFill>
        <p:spPr bwMode="auto">
          <a:xfrm>
            <a:off x="2447256" y="3520987"/>
            <a:ext cx="2655166" cy="334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upload.wikimedia.org/wikipedia/commons/e/e0/Antarctica_6400px_from_Blue_Marbl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6"/>
          <a:stretch/>
        </p:blipFill>
        <p:spPr bwMode="auto">
          <a:xfrm>
            <a:off x="3943664" y="1998000"/>
            <a:ext cx="5167793" cy="486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uskline.ru/images/2014/291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44" y="1097667"/>
            <a:ext cx="4393093" cy="291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Location Antarctica.sv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30" y="20588"/>
            <a:ext cx="3023999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" y="0"/>
            <a:ext cx="8964487" cy="1180313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Открытие Антарктиды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 rot="1511238">
            <a:off x="7024848" y="2054612"/>
            <a:ext cx="484632" cy="978408"/>
          </a:xfrm>
          <a:prstGeom prst="downArrow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312827" y="4160791"/>
            <a:ext cx="1979713" cy="534417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Антарктида</a:t>
            </a:r>
            <a:endParaRPr lang="ru-RU" sz="1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7515"/>
            <a:ext cx="1835696" cy="104522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2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1820 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123728" y="530125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дзаголовок 2"/>
          <p:cNvSpPr txBox="1">
            <a:spLocks/>
          </p:cNvSpPr>
          <p:nvPr/>
        </p:nvSpPr>
        <p:spPr>
          <a:xfrm>
            <a:off x="2465828" y="762844"/>
            <a:ext cx="1963163" cy="108086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1819–21 гг.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428991" y="921988"/>
            <a:ext cx="1799193" cy="76257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r>
              <a:rPr lang="ru-RU" sz="1700" b="1" i="1" dirty="0">
                <a:solidFill>
                  <a:schemeClr val="tx1"/>
                </a:solidFill>
              </a:rPr>
              <a:t>п</a:t>
            </a:r>
            <a:r>
              <a:rPr lang="ru-RU" sz="1700" b="1" i="1" dirty="0" smtClean="0">
                <a:solidFill>
                  <a:schemeClr val="tx1"/>
                </a:solidFill>
              </a:rPr>
              <a:t>ервая русская антарктическая экспедиция</a:t>
            </a:r>
            <a:endParaRPr lang="ru-RU" sz="1700" b="1" i="1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4015122" y="1129654"/>
            <a:ext cx="484632" cy="378987"/>
          </a:xfrm>
          <a:prstGeom prst="downArrow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2781925" y="1519194"/>
            <a:ext cx="1745939" cy="95701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</a:rPr>
              <a:t>ш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люпы «Восток» и «Мирный»</a:t>
            </a:r>
            <a:endParaRPr lang="ru-RU" sz="16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32" name="Picture 8" descr="http://www.bankgorodov.ru/photo_f/131350843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7"/>
          <a:stretch/>
        </p:blipFill>
        <p:spPr bwMode="auto">
          <a:xfrm>
            <a:off x="-18626" y="737067"/>
            <a:ext cx="2829508" cy="316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одзаголовок 2"/>
          <p:cNvSpPr txBox="1">
            <a:spLocks/>
          </p:cNvSpPr>
          <p:nvPr/>
        </p:nvSpPr>
        <p:spPr>
          <a:xfrm>
            <a:off x="1713" y="3340748"/>
            <a:ext cx="2780212" cy="1960460"/>
          </a:xfrm>
          <a:prstGeom prst="rect">
            <a:avLst/>
          </a:prstGeom>
          <a:solidFill>
            <a:srgbClr val="003399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БЕЛЛИНСГАУЗЕН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Фаддей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Фаддеевич                                   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778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852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              мореплаватель,               адмирал               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15353" y="4797152"/>
            <a:ext cx="2780212" cy="2071835"/>
          </a:xfrm>
          <a:prstGeom prst="rect">
            <a:avLst/>
          </a:prstGeom>
          <a:solidFill>
            <a:srgbClr val="003399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ЛАЗАРЕВ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Михаил Петрович                                   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788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851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              флотоводец и мореплаватель,               адмирал               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0800000">
            <a:off x="1180212" y="3340747"/>
            <a:ext cx="484632" cy="283239"/>
          </a:xfrm>
          <a:prstGeom prst="down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2278616" y="5747137"/>
            <a:ext cx="484632" cy="283239"/>
          </a:xfrm>
          <a:prstGeom prst="down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 rot="16200000">
            <a:off x="-1568265" y="4836114"/>
            <a:ext cx="3582514" cy="48323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r>
              <a:rPr lang="ru-RU" sz="1700" i="1" dirty="0">
                <a:solidFill>
                  <a:schemeClr val="tx1"/>
                </a:solidFill>
              </a:rPr>
              <a:t>п</a:t>
            </a:r>
            <a:r>
              <a:rPr lang="ru-RU" sz="1700" i="1" dirty="0" smtClean="0">
                <a:solidFill>
                  <a:schemeClr val="tx1"/>
                </a:solidFill>
              </a:rPr>
              <a:t>ервооткрыватели Антарктиды</a:t>
            </a:r>
            <a:endParaRPr lang="ru-RU" sz="17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2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o6oi.ru/main.php/51864-4/Vlad_Studio_0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joinfo.com/images/news/2014/01/52df50937d669_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82" y="1382847"/>
            <a:ext cx="4855500" cy="298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619672" y="-1"/>
            <a:ext cx="7524326" cy="1180313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Развитие звёздной астрономии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2050" name="Picture 2" descr="File:Ev. Bernardsky. Pulkovo Observatory in 1855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9" b="4831"/>
          <a:stretch/>
        </p:blipFill>
        <p:spPr bwMode="auto">
          <a:xfrm>
            <a:off x="-1" y="3429000"/>
            <a:ext cx="5285285" cy="32512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eterburg.ru/sites/default/files/styles/630x420/public/astronomicheskaya_observatoriya__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00" y="3510000"/>
            <a:ext cx="5022000" cy="334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6095422"/>
            <a:ext cx="9143998" cy="762578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Пулковская обсерватория </a:t>
            </a:r>
            <a:r>
              <a:rPr lang="ru-RU" sz="1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(под Санкт-Петербургом) –                                                                   основная астрономическая обсерватория РАН </a:t>
            </a:r>
            <a:endParaRPr lang="ru-RU" sz="1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23528" y="3976339"/>
            <a:ext cx="1835696" cy="104522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200" b="1" i="1" dirty="0" smtClean="0">
              <a:solidFill>
                <a:schemeClr val="bg1"/>
              </a:solidFill>
            </a:endParaRPr>
          </a:p>
          <a:p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XIX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в.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020272" y="3968699"/>
            <a:ext cx="1835696" cy="104522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200" b="1" i="1" dirty="0" smtClean="0">
              <a:solidFill>
                <a:schemeClr val="bg1"/>
              </a:solidFill>
            </a:endParaRPr>
          </a:p>
          <a:p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XXI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в.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http://www.voprosy-kak-i-pochemu.ru/wp-content/uploads/2010/08/stars-and-plan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3" y="963388"/>
            <a:ext cx="4714875" cy="30003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libron.com/support/view_im.php?fl=/u08/usr2/pview_img002/43513/7528&amp;ft=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136"/>
            <a:ext cx="2731152" cy="360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-24531" y="2627906"/>
            <a:ext cx="2780212" cy="1665190"/>
          </a:xfrm>
          <a:prstGeom prst="rect">
            <a:avLst/>
          </a:prstGeom>
          <a:solidFill>
            <a:srgbClr val="003399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СТРУВЕ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Василий Яковлевич                                   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793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864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              астроном              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428991" y="921987"/>
            <a:ext cx="2807305" cy="921721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r>
              <a:rPr lang="ru-RU" sz="1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               Пулковской обсерватории</a:t>
            </a:r>
            <a:endParaRPr lang="ru-RU" sz="1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2465828" y="762844"/>
            <a:ext cx="1963163" cy="108086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1839 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4015122" y="1129654"/>
            <a:ext cx="484632" cy="378987"/>
          </a:xfrm>
          <a:prstGeom prst="downArrow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2497903" y="3640202"/>
            <a:ext cx="6250561" cy="336137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о</a:t>
            </a:r>
            <a:r>
              <a:rPr lang="ru-RU" sz="1600" dirty="0" smtClean="0">
                <a:solidFill>
                  <a:schemeClr val="bg1"/>
                </a:solidFill>
              </a:rPr>
              <a:t>бнаружение концентрации звёзд в главной плоскости Млечного Пути</a:t>
            </a: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2058528" y="3666650"/>
            <a:ext cx="484632" cy="283239"/>
          </a:xfrm>
          <a:prstGeom prst="down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4329683" y="3368380"/>
            <a:ext cx="484632" cy="283239"/>
          </a:xfrm>
          <a:prstGeom prst="down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336432" y="1177527"/>
            <a:ext cx="484632" cy="283239"/>
          </a:xfrm>
          <a:prstGeom prst="down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5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o6oi.ru/main.php/51864-4/Vlad_Studio_0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-1" y="-1"/>
            <a:ext cx="9143999" cy="1180313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Развитие математики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4098" name="Picture 2" descr="http://3.bp.blogspot.com/-dYDzz-syMQw/Uiq-CdcuSwI/AAAAAAAAC6k/wPgTPGPIovE/s1600/Lobachevsky_gh6745gfnl98oi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r="9700" b="17924"/>
          <a:stretch/>
        </p:blipFill>
        <p:spPr bwMode="auto">
          <a:xfrm>
            <a:off x="-5" y="483412"/>
            <a:ext cx="3516826" cy="414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82670" y="3669060"/>
            <a:ext cx="2965194" cy="3168352"/>
          </a:xfrm>
          <a:prstGeom prst="rect">
            <a:avLst/>
          </a:prstGeom>
          <a:solidFill>
            <a:srgbClr val="003399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8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ЛОБАЧЕВСКИЙ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Николай Иванович                                   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792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856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              математик,          основоположник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неевклидовой геометрии.</a:t>
            </a:r>
          </a:p>
          <a:p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Ректор             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Казанского университета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[1827–45]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File:Kazan University, 1832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5" b="9897"/>
          <a:stretch/>
        </p:blipFill>
        <p:spPr bwMode="auto">
          <a:xfrm>
            <a:off x="2888850" y="5003800"/>
            <a:ext cx="3696000" cy="18513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948996" y="6466532"/>
            <a:ext cx="3601605" cy="360040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Казанский университет в 1830-е гг. </a:t>
            </a:r>
            <a:endParaRPr lang="ru-RU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File:Euclidian and non euclidian geometry.pn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25"/>
          <a:stretch/>
        </p:blipFill>
        <p:spPr bwMode="auto">
          <a:xfrm>
            <a:off x="2987824" y="1035746"/>
            <a:ext cx="1761976" cy="201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le:Euclidian and non euclidian geometry.pn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4"/>
          <a:stretch/>
        </p:blipFill>
        <p:spPr bwMode="auto">
          <a:xfrm>
            <a:off x="6516216" y="1071746"/>
            <a:ext cx="2009881" cy="201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univer.omsk.su/omsk/Edu/Math/eevkli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035746"/>
            <a:ext cx="1689884" cy="205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6157866" y="2880320"/>
            <a:ext cx="2628473" cy="548680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геометрия Лобачевского </a:t>
            </a:r>
            <a:endParaRPr lang="ru-RU" sz="17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6" descr="File:Euclidian and non euclidian geometry.pn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9" t="87214" r="32136"/>
          <a:stretch/>
        </p:blipFill>
        <p:spPr bwMode="auto">
          <a:xfrm>
            <a:off x="6506852" y="1103319"/>
            <a:ext cx="360040" cy="5570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File:Euclidian and non euclidian geometry.pn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9" t="87214" r="32136"/>
          <a:stretch/>
        </p:blipFill>
        <p:spPr bwMode="auto">
          <a:xfrm>
            <a:off x="3156781" y="1139758"/>
            <a:ext cx="360040" cy="4170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2786636" y="2909466"/>
            <a:ext cx="1963163" cy="108086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1829–30 гг.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905246" y="3693220"/>
            <a:ext cx="6120682" cy="336137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ru-RU" sz="1600" dirty="0" smtClean="0">
                <a:solidFill>
                  <a:schemeClr val="bg1"/>
                </a:solidFill>
              </a:rPr>
              <a:t>оздание геометрии Лобачевского – одной из неевклидовых геометрий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843807" y="2880320"/>
            <a:ext cx="3510135" cy="548680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геометрия Евклида </a:t>
            </a:r>
            <a:endParaRPr lang="ru-RU" sz="17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4691060" y="3230193"/>
            <a:ext cx="4237561" cy="599656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r>
              <a:rPr lang="ru-RU" sz="1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издание труда «О началах геометрии»</a:t>
            </a:r>
            <a:endParaRPr lang="ru-RU" sz="1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трелка вниз 20"/>
          <p:cNvSpPr/>
          <p:nvPr/>
        </p:nvSpPr>
        <p:spPr>
          <a:xfrm rot="5400000">
            <a:off x="4356557" y="3283016"/>
            <a:ext cx="484632" cy="378987"/>
          </a:xfrm>
          <a:prstGeom prst="downArrow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662930" y="3453493"/>
            <a:ext cx="484632" cy="283239"/>
          </a:xfrm>
          <a:prstGeom prst="down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://upload.wikimedia.org/wikipedia/commons/2/24/Earth_ge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52" y="4545527"/>
            <a:ext cx="2552700" cy="2286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46867" y="4029357"/>
            <a:ext cx="3820025" cy="1077218"/>
          </a:xfrm>
          <a:prstGeom prst="rect">
            <a:avLst/>
          </a:prstGeom>
          <a:solidFill>
            <a:srgbClr val="002060">
              <a:alpha val="70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«Через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точку, не лежащую на данной прямой, проходят по крайней мере две прямые, лежащие с данной прямой в одной плоскости и не пересекающие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86872" y="4010823"/>
            <a:ext cx="2457126" cy="584775"/>
          </a:xfrm>
          <a:prstGeom prst="rect">
            <a:avLst/>
          </a:prstGeom>
          <a:solidFill>
            <a:srgbClr val="002060">
              <a:alpha val="70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Аксиома о параллельных </a:t>
            </a:r>
            <a:r>
              <a:rPr lang="ru-RU" sz="1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Лобачевского</a:t>
            </a:r>
            <a:endParaRPr lang="ru-RU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трелка вниз 24"/>
          <p:cNvSpPr/>
          <p:nvPr/>
        </p:nvSpPr>
        <p:spPr>
          <a:xfrm rot="5400000">
            <a:off x="6493051" y="4052523"/>
            <a:ext cx="320201" cy="273872"/>
          </a:xfrm>
          <a:prstGeom prst="downArrow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8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o6oi.ru/main.php/51864-4/Vlad_Studio_0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c.pics.livejournal.com/parhomchuk/20529393/38858/38858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92" y="3570168"/>
            <a:ext cx="4797806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ile:Ilya Repin Portrait of the Surgeon Nikolay Pirogov 188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r="12804" b="13372"/>
          <a:stretch/>
        </p:blipFill>
        <p:spPr bwMode="auto">
          <a:xfrm>
            <a:off x="4346192" y="218471"/>
            <a:ext cx="3441700" cy="47091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27784" y="1420424"/>
            <a:ext cx="2592288" cy="1323439"/>
          </a:xfrm>
          <a:prstGeom prst="rect">
            <a:avLst/>
          </a:prstGeom>
          <a:solidFill>
            <a:srgbClr val="002060">
              <a:alpha val="70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АНИЛИН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/>
              <a:t>– органическое соединение</a:t>
            </a:r>
            <a:r>
              <a:rPr lang="ru-RU" sz="1600" dirty="0"/>
              <a:t>, применяемое </a:t>
            </a:r>
            <a:r>
              <a:rPr lang="ru-RU" sz="1600" dirty="0" smtClean="0"/>
              <a:t>в производстве </a:t>
            </a:r>
            <a:r>
              <a:rPr lang="ru-RU" sz="1600" dirty="0"/>
              <a:t>искусственных каучуков, гербицидов и красителей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-1" y="-1"/>
            <a:ext cx="9143999" cy="1180313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Развитие естественных наук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7170" name="Picture 2" descr="http://www.butlhist.ru/butl/images/im10009.jp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" y="764704"/>
            <a:ext cx="2778905" cy="3492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4370" y="3677816"/>
            <a:ext cx="2965194" cy="2415480"/>
          </a:xfrm>
          <a:prstGeom prst="rect">
            <a:avLst/>
          </a:prstGeom>
          <a:solidFill>
            <a:srgbClr val="003399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8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ЗИНИН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Николай Николаевич                                   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812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                         химик-органик.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Осуществил                                     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синтез                        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анилина               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Picture 6" descr="http://himkompleks.ru/d/172799/d/135188001_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2"/>
          <a:stretch/>
        </p:blipFill>
        <p:spPr bwMode="auto">
          <a:xfrm>
            <a:off x="2829832" y="2197100"/>
            <a:ext cx="2823439" cy="324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Aniline-3D-vdW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04" y="2669114"/>
            <a:ext cx="1740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4653136"/>
            <a:ext cx="2592288" cy="2062103"/>
          </a:xfrm>
          <a:prstGeom prst="rect">
            <a:avLst/>
          </a:prstGeom>
          <a:solidFill>
            <a:srgbClr val="002060">
              <a:alpha val="70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Синтезы </a:t>
            </a:r>
            <a:r>
              <a:rPr lang="ru-RU" sz="1600" dirty="0" smtClean="0"/>
              <a:t>Н. Н. Зинина </a:t>
            </a:r>
            <a:r>
              <a:rPr lang="ru-RU" sz="1600" dirty="0"/>
              <a:t>послужили </a:t>
            </a:r>
            <a:r>
              <a:rPr lang="ru-RU" sz="1600" dirty="0" smtClean="0"/>
              <a:t>в России основой </a:t>
            </a:r>
            <a:r>
              <a:rPr lang="ru-RU" sz="1600" dirty="0"/>
              <a:t>для создания промышленности синтетических красителей, взрывчатых веществ, фармацевтических препаратов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486417" y="639879"/>
            <a:ext cx="1602116" cy="108086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4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1842 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067944" y="790038"/>
            <a:ext cx="1152128" cy="780548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r>
              <a:rPr lang="ru-RU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интез анилина</a:t>
            </a:r>
            <a:endParaRPr lang="ru-RU" sz="1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3636134" y="988614"/>
            <a:ext cx="484632" cy="378987"/>
          </a:xfrm>
          <a:prstGeom prst="downArrow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5148065" y="6497960"/>
            <a:ext cx="4026270" cy="360040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63500"/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Мавзолей Н. И. Пирогова под Винницей (Украина) </a:t>
            </a:r>
            <a:endParaRPr lang="ru-RU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80" name="Picture 12" descr="File:Aniline.sv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50" y="5012519"/>
            <a:ext cx="1165676" cy="176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6876254" y="502586"/>
            <a:ext cx="2267744" cy="3314514"/>
          </a:xfrm>
          <a:prstGeom prst="rect">
            <a:avLst/>
          </a:prstGeom>
          <a:solidFill>
            <a:srgbClr val="003399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4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ПИРОГОВ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Николай Иванович                                   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810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                         создатель первого атласа топографической анатомии, основоположник военно-полевой хирургии в России, основатель русской школы анестезии              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-19373" y="6077738"/>
            <a:ext cx="1758874" cy="34274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ОРГАНИЧЕСКАЯ ХИМИЯ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7385124" y="3570168"/>
            <a:ext cx="1758874" cy="34274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bg1"/>
                </a:solidFill>
              </a:rPr>
              <a:t>АНАТОМИЯ И ХИРУРГИЯ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o6oi.ru/main.php/51864-4/Vlad_Studio_0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electrolibrary.info/posts/2009-09/125277758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58" y="14768"/>
            <a:ext cx="2990850" cy="22383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ile:Moritz Hermann von Jacobi 185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" y="980728"/>
            <a:ext cx="3166075" cy="432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-5432" y="4581128"/>
            <a:ext cx="3291532" cy="2102310"/>
          </a:xfrm>
          <a:prstGeom prst="rect">
            <a:avLst/>
          </a:prstGeom>
          <a:solidFill>
            <a:srgbClr val="003399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4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ЯКОБИ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Борис Семёнович                                   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801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                                   физик и изобретатель                                в области электротехники             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-1" y="-1"/>
            <a:ext cx="6315761" cy="1180313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3000" b="1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Становление </a:t>
            </a: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электротехники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796828" y="4548736"/>
            <a:ext cx="1602116" cy="108086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4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1850 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365780" y="4725592"/>
            <a:ext cx="3006396" cy="780548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здание статьи «О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электромагнитных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машин»</a:t>
            </a:r>
            <a:endPara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 rot="5400000">
            <a:off x="4040048" y="4899675"/>
            <a:ext cx="484632" cy="378987"/>
          </a:xfrm>
          <a:prstGeom prst="downArrow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035792" y="5338072"/>
            <a:ext cx="5915226" cy="336137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п</a:t>
            </a:r>
            <a:r>
              <a:rPr lang="ru-RU" sz="1600" dirty="0" smtClean="0">
                <a:solidFill>
                  <a:schemeClr val="bg1"/>
                </a:solidFill>
              </a:rPr>
              <a:t>ервая попытка научного анализа работы электродвигателя</a:t>
            </a: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2817515" y="5122205"/>
            <a:ext cx="484632" cy="283239"/>
          </a:xfrm>
          <a:prstGeom prst="down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808134" y="5509118"/>
            <a:ext cx="1602116" cy="108086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4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1850 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4365780" y="5733256"/>
            <a:ext cx="3899960" cy="632591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оздание первого буквопечатающего телеграфного аппарата</a:t>
            </a:r>
            <a:endPara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817515" y="5886612"/>
            <a:ext cx="484632" cy="283239"/>
          </a:xfrm>
          <a:prstGeom prst="down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5400000">
            <a:off x="4040049" y="5860057"/>
            <a:ext cx="484632" cy="378987"/>
          </a:xfrm>
          <a:prstGeom prst="downArrow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http://www.computer-museum.ru/images/connect/petrov.jp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54" y="357656"/>
            <a:ext cx="2382361" cy="324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6315760" y="3013556"/>
            <a:ext cx="2844750" cy="2102310"/>
          </a:xfrm>
          <a:prstGeom prst="rect">
            <a:avLst/>
          </a:prstGeom>
          <a:solidFill>
            <a:srgbClr val="003399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4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ПЕТРОВ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Василий Владимирович                                   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761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1834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                                   физик и изобретатель                                в области электротехники             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2684035" y="1160144"/>
            <a:ext cx="1602116" cy="108086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4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1802 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4092870" y="1102431"/>
            <a:ext cx="2639370" cy="598378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оздание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гальванической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батареи</a:t>
            </a:r>
            <a:endParaRPr lang="ru-RU" sz="1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трелка вниз 26"/>
          <p:cNvSpPr/>
          <p:nvPr/>
        </p:nvSpPr>
        <p:spPr>
          <a:xfrm rot="5400000">
            <a:off x="3850553" y="1511316"/>
            <a:ext cx="484632" cy="378987"/>
          </a:xfrm>
          <a:prstGeom prst="downArrow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5400000">
            <a:off x="6446257" y="1444080"/>
            <a:ext cx="484632" cy="283239"/>
          </a:xfrm>
          <a:prstGeom prst="down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4092871" y="1825104"/>
            <a:ext cx="2639370" cy="598378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ткрытие явления </a:t>
            </a:r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электрической дуги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5290057" y="1643818"/>
            <a:ext cx="181395" cy="2135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8" name="Picture 6" descr="http://morepic.ru/images/zdetjkdtukjezrwyu4s6_621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2"/>
          <a:stretch/>
        </p:blipFill>
        <p:spPr bwMode="auto">
          <a:xfrm>
            <a:off x="3483826" y="2974852"/>
            <a:ext cx="3248414" cy="1872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904515" y="2410300"/>
            <a:ext cx="3784057" cy="830997"/>
          </a:xfrm>
          <a:prstGeom prst="rect">
            <a:avLst/>
          </a:prstGeom>
          <a:solidFill>
            <a:srgbClr val="002060">
              <a:alpha val="70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1600" dirty="0" smtClean="0"/>
              <a:t>практическое применение: плавка, сварка металлов, восстановление </a:t>
            </a:r>
            <a:r>
              <a:rPr lang="ru-RU" sz="1600" dirty="0"/>
              <a:t>их из руд и </a:t>
            </a:r>
            <a:r>
              <a:rPr lang="ru-RU" sz="1600" dirty="0" smtClean="0"/>
              <a:t>освещение</a:t>
            </a:r>
            <a:endParaRPr lang="ru-RU" sz="1600" dirty="0"/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 rot="16200000">
            <a:off x="2486467" y="3594543"/>
            <a:ext cx="1627709" cy="720079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700" i="1" dirty="0">
                <a:solidFill>
                  <a:schemeClr val="tx1"/>
                </a:solidFill>
              </a:rPr>
              <a:t>б</a:t>
            </a:r>
            <a:r>
              <a:rPr lang="ru-RU" sz="1700" i="1" dirty="0" smtClean="0">
                <a:solidFill>
                  <a:schemeClr val="tx1"/>
                </a:solidFill>
              </a:rPr>
              <a:t>атарея Петрова</a:t>
            </a:r>
            <a:endParaRPr lang="ru-RU" sz="17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5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o6oi.ru/main.php/51864-4/Vlad_Studio_0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ile:Макет пароходного дилижанса Черепановых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3489"/>
            <a:ext cx="7210425" cy="5715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4456563" y="921988"/>
            <a:ext cx="2591281" cy="921721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r>
              <a:rPr lang="ru-RU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оздание первого                    в России паровоза</a:t>
            </a:r>
            <a:endParaRPr lang="ru-RU" sz="1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" y="1"/>
            <a:ext cx="9144000" cy="1019792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Развитие инженерной мысли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6148" name="Picture 4" descr="http://www.inventor.perm.ru/persons/photos/cherepanov_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2602418" cy="324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inventor.perm.ru/persons/photos/cherepanov_m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r="7790" b="13066"/>
          <a:stretch/>
        </p:blipFill>
        <p:spPr bwMode="auto">
          <a:xfrm>
            <a:off x="6502398" y="709216"/>
            <a:ext cx="2641601" cy="32234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-30955" y="3210770"/>
            <a:ext cx="2780212" cy="1960460"/>
          </a:xfrm>
          <a:prstGeom prst="rect">
            <a:avLst/>
          </a:prstGeom>
          <a:solidFill>
            <a:srgbClr val="003399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ЧЕРЕПАНОВ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Ефим Алексеевич                                   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774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842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              изобретатель и промышленный инженер              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363789" y="3230460"/>
            <a:ext cx="2780212" cy="1960460"/>
          </a:xfrm>
          <a:prstGeom prst="rect">
            <a:avLst/>
          </a:prstGeom>
          <a:solidFill>
            <a:srgbClr val="003399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ЧЕРЕПАНОВ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Мирон Ефимович                                   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803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             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изобретатель и промышленный инженер                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465828" y="762844"/>
            <a:ext cx="1963163" cy="108086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1833–34 гг.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4015122" y="1129654"/>
            <a:ext cx="484632" cy="378987"/>
          </a:xfrm>
          <a:prstGeom prst="downArrow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7047844" y="5193151"/>
            <a:ext cx="2096157" cy="1545337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16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 первого паровоза отца и сына Черепановых</a:t>
            </a:r>
            <a:endParaRPr lang="ru-RU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6778616" y="5776326"/>
            <a:ext cx="484632" cy="378987"/>
          </a:xfrm>
          <a:prstGeom prst="downArrow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4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o6oi.ru/main.php/51864-4/Vlad_Studio_0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-1" y="-1"/>
            <a:ext cx="9143999" cy="1180313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Развитие исторической науки</a:t>
            </a:r>
            <a:endParaRPr lang="en-US" sz="3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5122" name="Picture 2" descr="http://www.istorya.ru/book/karamzin/karamzi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717390"/>
            <a:ext cx="3776011" cy="442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4320828"/>
            <a:ext cx="3776008" cy="2568252"/>
          </a:xfrm>
          <a:prstGeom prst="rect">
            <a:avLst/>
          </a:prstGeom>
          <a:solidFill>
            <a:srgbClr val="003399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8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КАРАМЗИН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Николай Михайлович                                   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766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826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                                писатель, историк.</a:t>
            </a:r>
          </a:p>
          <a:p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«Истории                                 государства Российского» 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347864" y="790453"/>
            <a:ext cx="1963163" cy="108086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1816–29 гг.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311027" y="936493"/>
            <a:ext cx="3744416" cy="789313"/>
          </a:xfrm>
          <a:prstGeom prst="rect">
            <a:avLst/>
          </a:prstGeom>
          <a:solidFill>
            <a:srgbClr val="002060">
              <a:alpha val="70000"/>
            </a:srgbClr>
          </a:solidFill>
          <a:ln w="28575">
            <a:noFill/>
          </a:ln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r>
              <a:rPr lang="ru-RU" sz="1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издание «Истории государства</a:t>
            </a:r>
          </a:p>
          <a:p>
            <a:pPr algn="l"/>
            <a:r>
              <a:rPr lang="ru-RU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Российского» (тт. 1–12)</a:t>
            </a:r>
            <a:endParaRPr lang="ru-RU" sz="1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 rot="5400000">
            <a:off x="4977756" y="1115126"/>
            <a:ext cx="484632" cy="432047"/>
          </a:xfrm>
          <a:prstGeom prst="downArrow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94968" y="4703564"/>
            <a:ext cx="5491555" cy="2031325"/>
          </a:xfrm>
          <a:prstGeom prst="rect">
            <a:avLst/>
          </a:prstGeom>
          <a:solidFill>
            <a:srgbClr val="003399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Все, даже светские женщины, бросились читать историю своего отечества, дотоле им неизвестную. Она была для них новым открытием. Древняя Россия, казалось, найдена Карамзиным, как Америка </a:t>
            </a:r>
            <a:r>
              <a:rPr lang="ru-RU" dirty="0" smtClean="0"/>
              <a:t>– </a:t>
            </a:r>
            <a:r>
              <a:rPr lang="ru-RU" dirty="0"/>
              <a:t>Колумбом</a:t>
            </a:r>
            <a:r>
              <a:rPr lang="ru-RU" dirty="0" smtClean="0"/>
              <a:t>».</a:t>
            </a:r>
            <a:endParaRPr lang="ru-RU" sz="800" dirty="0" smtClean="0"/>
          </a:p>
          <a:p>
            <a:pPr algn="r"/>
            <a:r>
              <a:rPr lang="ru-RU" i="1" dirty="0" smtClean="0"/>
              <a:t>А. С. Пушкин</a:t>
            </a:r>
            <a:endParaRPr lang="ru-RU" i="1" dirty="0"/>
          </a:p>
        </p:txBody>
      </p:sp>
      <p:pic>
        <p:nvPicPr>
          <p:cNvPr id="5126" name="Picture 6" descr="http://az.lib.ru/img/k/karamzin_n_m/text_0040/history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30" y="1624390"/>
            <a:ext cx="4367470" cy="3312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bibliotekar.ru/karamzin/index.files/image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39" y="1708418"/>
            <a:ext cx="2120355" cy="169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resher.ru/images7/kak-uchatsya-v-mgimo/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70" y="3185710"/>
            <a:ext cx="2632256" cy="1764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56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4794</TotalTime>
  <Words>573</Words>
  <Application>Microsoft Office PowerPoint</Application>
  <PresentationFormat>Экран (4:3)</PresentationFormat>
  <Paragraphs>160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1363</cp:revision>
  <dcterms:created xsi:type="dcterms:W3CDTF">2013-11-10T17:34:13Z</dcterms:created>
  <dcterms:modified xsi:type="dcterms:W3CDTF">2014-02-16T05:39:39Z</dcterms:modified>
</cp:coreProperties>
</file>